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653" r:id="rId2"/>
    <p:sldId id="556" r:id="rId3"/>
    <p:sldId id="557" r:id="rId4"/>
    <p:sldId id="558" r:id="rId5"/>
    <p:sldId id="559" r:id="rId6"/>
    <p:sldId id="560" r:id="rId7"/>
    <p:sldId id="561" r:id="rId8"/>
    <p:sldId id="562" r:id="rId9"/>
    <p:sldId id="563" r:id="rId10"/>
    <p:sldId id="564" r:id="rId11"/>
    <p:sldId id="565" r:id="rId12"/>
    <p:sldId id="566" r:id="rId13"/>
    <p:sldId id="567" r:id="rId14"/>
    <p:sldId id="568" r:id="rId15"/>
    <p:sldId id="569" r:id="rId16"/>
    <p:sldId id="570" r:id="rId17"/>
    <p:sldId id="571" r:id="rId18"/>
    <p:sldId id="572" r:id="rId19"/>
    <p:sldId id="662" r:id="rId20"/>
    <p:sldId id="659" r:id="rId21"/>
    <p:sldId id="660" r:id="rId2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71DFF5"/>
    <a:srgbClr val="0000FF"/>
    <a:srgbClr val="800080"/>
    <a:srgbClr val="660033"/>
    <a:srgbClr val="FF9933"/>
    <a:srgbClr val="FF0066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6" autoAdjust="0"/>
    <p:restoredTop sz="94660"/>
  </p:normalViewPr>
  <p:slideViewPr>
    <p:cSldViewPr snapToGrid="0">
      <p:cViewPr varScale="1">
        <p:scale>
          <a:sx n="65" d="100"/>
          <a:sy n="65" d="100"/>
        </p:scale>
        <p:origin x="-8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01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169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80A1E6-D07E-41DE-B9FD-4B40CB2571E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F84044C-2F1C-4889-9661-911D46FD236B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5129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30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31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32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33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34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35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36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37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38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39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40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41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42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43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44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45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46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47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48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49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50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51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52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53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54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55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56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57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58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59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AB59F-FE6D-47F6-BC34-CDE6B9FC83F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2A873-04C4-4B65-9A41-D2AA25CDE19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1F91F-7AD8-4C9D-910D-6FF9560F2DA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877E2-3117-4080-A9C6-7CE251CB4C7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D7DB2-4526-48CE-B58F-8D50B8DFC1B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DA8C1-A2C6-4B1A-8551-C7CE5F57658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B6207-0CAE-4A1C-926F-28DC5677904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67BB0-8773-4C4D-AED3-99762502403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ED8CA-899A-494E-B28D-DBFECAAAC61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5572F-610F-45EE-B335-3AC1153F8D2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/>
            </a:lvl1pPr>
          </a:lstStyle>
          <a:p>
            <a:endParaRPr lang="en-US" altLang="zh-TW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/>
            </a:lvl1pPr>
          </a:lstStyle>
          <a:p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/>
            </a:lvl1pPr>
          </a:lstStyle>
          <a:p>
            <a:fld id="{AD22AF3C-4152-4C1B-9C3C-D65FC7292C5F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kumimoji="1"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kumimoji="1"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13AC0F9A-F46B-482B-8CFF-19CCB156EE63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5365" y="392567"/>
            <a:ext cx="6697436" cy="2252662"/>
          </a:xfrm>
        </p:spPr>
        <p:txBody>
          <a:bodyPr/>
          <a:lstStyle/>
          <a:p>
            <a:pPr algn="ctr"/>
            <a:r>
              <a:rPr lang="zh-TW" altLang="en-US" sz="2800" dirty="0" smtClean="0">
                <a:solidFill>
                  <a:srgbClr val="660066"/>
                </a:solidFill>
                <a:latin typeface="新細明體" pitchFamily="18" charset="-120"/>
              </a:rPr>
              <a:t>經濟學原理</a:t>
            </a:r>
            <a:r>
              <a:rPr lang="en-US" altLang="zh-TW" sz="2800" dirty="0" smtClean="0">
                <a:solidFill>
                  <a:srgbClr val="660066"/>
                </a:solidFill>
                <a:latin typeface="新細明體" pitchFamily="18" charset="-120"/>
              </a:rPr>
              <a:t/>
            </a:r>
            <a:br>
              <a:rPr lang="en-US" altLang="zh-TW" sz="2800" dirty="0" smtClean="0">
                <a:solidFill>
                  <a:srgbClr val="660066"/>
                </a:solidFill>
                <a:latin typeface="新細明體" pitchFamily="18" charset="-120"/>
              </a:rPr>
            </a:br>
            <a:r>
              <a:rPr lang="en-US" altLang="zh-TW" sz="5400" dirty="0" smtClean="0">
                <a:solidFill>
                  <a:srgbClr val="660066"/>
                </a:solidFill>
                <a:latin typeface="新細明體" pitchFamily="18" charset="-120"/>
              </a:rPr>
              <a:t/>
            </a:r>
            <a:br>
              <a:rPr lang="en-US" altLang="zh-TW" sz="5400" dirty="0" smtClean="0">
                <a:solidFill>
                  <a:srgbClr val="660066"/>
                </a:solidFill>
                <a:latin typeface="新細明體" pitchFamily="18" charset="-120"/>
              </a:rPr>
            </a:br>
            <a:r>
              <a:rPr lang="zh-TW" altLang="en-US" sz="5400" dirty="0">
                <a:solidFill>
                  <a:srgbClr val="660066"/>
                </a:solidFill>
                <a:latin typeface="新細明體" pitchFamily="18" charset="-120"/>
              </a:rPr>
              <a:t>中國古代貨幣</a:t>
            </a:r>
            <a:endParaRPr lang="zh-TW" altLang="en-US" dirty="0">
              <a:solidFill>
                <a:srgbClr val="800080"/>
              </a:solidFill>
            </a:endParaRPr>
          </a:p>
        </p:txBody>
      </p:sp>
      <p:sp>
        <p:nvSpPr>
          <p:cNvPr id="4" name="內容版面配置區 2"/>
          <p:cNvSpPr>
            <a:spLocks/>
          </p:cNvSpPr>
          <p:nvPr/>
        </p:nvSpPr>
        <p:spPr bwMode="auto">
          <a:xfrm>
            <a:off x="2405743" y="3407228"/>
            <a:ext cx="4502150" cy="247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zh-TW" altLang="en-US" dirty="0">
                <a:latin typeface="新細明體" pitchFamily="18" charset="-120"/>
              </a:rPr>
              <a:t>黃春興  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zh-TW" dirty="0" smtClean="0">
                <a:latin typeface="新細明體" pitchFamily="18" charset="-120"/>
              </a:rPr>
              <a:t>cshwang@mx.nthu.edu.tw</a:t>
            </a:r>
            <a:endParaRPr lang="en-US" altLang="zh-TW" dirty="0">
              <a:latin typeface="新細明體" pitchFamily="18" charset="-120"/>
            </a:endParaRP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altLang="zh-TW" dirty="0">
              <a:latin typeface="新細明體" pitchFamily="18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F751-8AE6-4EE2-BB58-23D3A7AC39E0}" type="slidenum">
              <a:rPr lang="en-US" altLang="zh-TW"/>
              <a:pPr/>
              <a:t>10</a:t>
            </a:fld>
            <a:endParaRPr lang="en-US" altLang="zh-TW"/>
          </a:p>
        </p:txBody>
      </p:sp>
      <p:pic>
        <p:nvPicPr>
          <p:cNvPr id="462850" name="Picture 2" descr="東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2" y="1214438"/>
            <a:ext cx="7346095" cy="5360987"/>
          </a:xfrm>
          <a:prstGeom prst="rect">
            <a:avLst/>
          </a:prstGeom>
          <a:noFill/>
        </p:spPr>
      </p:pic>
      <p:sp>
        <p:nvSpPr>
          <p:cNvPr id="462851" name="Text Box 3"/>
          <p:cNvSpPr txBox="1">
            <a:spLocks noChangeArrowheads="1"/>
          </p:cNvSpPr>
          <p:nvPr/>
        </p:nvSpPr>
        <p:spPr bwMode="auto">
          <a:xfrm>
            <a:off x="381000" y="3175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4000" b="1" dirty="0">
                <a:solidFill>
                  <a:srgbClr val="800080"/>
                </a:solidFill>
                <a:latin typeface="新細明體" pitchFamily="18" charset="-120"/>
              </a:rPr>
              <a:t>5. </a:t>
            </a:r>
            <a:r>
              <a:rPr lang="zh-TW" altLang="en-US" sz="4000" b="1" dirty="0">
                <a:solidFill>
                  <a:srgbClr val="800080"/>
                </a:solidFill>
                <a:latin typeface="新細明體" pitchFamily="18" charset="-120"/>
              </a:rPr>
              <a:t>新</a:t>
            </a:r>
            <a:r>
              <a:rPr lang="zh-TW" altLang="en-US" sz="4000" b="1" dirty="0" smtClean="0">
                <a:solidFill>
                  <a:srgbClr val="800080"/>
                </a:solidFill>
                <a:latin typeface="新細明體" pitchFamily="18" charset="-120"/>
              </a:rPr>
              <a:t>莽與東漢</a:t>
            </a:r>
            <a:endParaRPr lang="zh-TW" altLang="en-US" sz="4000" b="1" dirty="0">
              <a:solidFill>
                <a:srgbClr val="800080"/>
              </a:solidFill>
              <a:latin typeface="新細明體" pitchFamily="18" charset="-120"/>
            </a:endParaRPr>
          </a:p>
        </p:txBody>
      </p:sp>
      <p:sp>
        <p:nvSpPr>
          <p:cNvPr id="462852" name="Rectangle 4"/>
          <p:cNvSpPr>
            <a:spLocks noChangeArrowheads="1"/>
          </p:cNvSpPr>
          <p:nvPr/>
        </p:nvSpPr>
        <p:spPr bwMode="auto">
          <a:xfrm>
            <a:off x="2951163" y="2047875"/>
            <a:ext cx="1606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b="1"/>
              <a:t>十泉大布</a:t>
            </a:r>
          </a:p>
        </p:txBody>
      </p:sp>
      <p:sp>
        <p:nvSpPr>
          <p:cNvPr id="462853" name="Rectangle 5"/>
          <p:cNvSpPr>
            <a:spLocks noChangeArrowheads="1"/>
          </p:cNvSpPr>
          <p:nvPr/>
        </p:nvSpPr>
        <p:spPr bwMode="auto">
          <a:xfrm>
            <a:off x="5102225" y="5969000"/>
            <a:ext cx="214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b="1">
                <a:latin typeface="新細明體" pitchFamily="18" charset="-120"/>
              </a:rPr>
              <a:t>東漢  剪鑿錢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5243E-B526-4A52-AE09-C5B75AA9F5A9}" type="slidenum">
              <a:rPr lang="en-US" altLang="zh-TW"/>
              <a:pPr/>
              <a:t>11</a:t>
            </a:fld>
            <a:endParaRPr lang="en-US" altLang="zh-TW"/>
          </a:p>
        </p:txBody>
      </p:sp>
      <p:pic>
        <p:nvPicPr>
          <p:cNvPr id="463874" name="Picture 2" descr="唐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38" y="2005013"/>
            <a:ext cx="8458200" cy="4154487"/>
          </a:xfrm>
          <a:prstGeom prst="rect">
            <a:avLst/>
          </a:prstGeom>
          <a:noFill/>
        </p:spPr>
      </p:pic>
      <p:sp>
        <p:nvSpPr>
          <p:cNvPr id="463875" name="Rectangle 3"/>
          <p:cNvSpPr>
            <a:spLocks noChangeArrowheads="1"/>
          </p:cNvSpPr>
          <p:nvPr/>
        </p:nvSpPr>
        <p:spPr bwMode="auto">
          <a:xfrm>
            <a:off x="614363" y="228478"/>
            <a:ext cx="7313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4000" b="1" dirty="0">
                <a:solidFill>
                  <a:srgbClr val="800080"/>
                </a:solidFill>
                <a:latin typeface="標楷體" pitchFamily="65" charset="-120"/>
              </a:rPr>
              <a:t>6.</a:t>
            </a:r>
            <a:r>
              <a:rPr lang="zh-TW" altLang="en-US" sz="4000" b="1" dirty="0">
                <a:solidFill>
                  <a:srgbClr val="800080"/>
                </a:solidFill>
                <a:latin typeface="標楷體" pitchFamily="65" charset="-120"/>
              </a:rPr>
              <a:t>隋</a:t>
            </a:r>
            <a:r>
              <a:rPr lang="zh-TW" altLang="en-US" sz="4000" b="1" dirty="0">
                <a:solidFill>
                  <a:srgbClr val="800080"/>
                </a:solidFill>
              </a:rPr>
              <a:t>唐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899" name="Picture 3" descr="五代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5781" y="601693"/>
            <a:ext cx="4544158" cy="5928060"/>
          </a:xfrm>
          <a:prstGeom prst="rect">
            <a:avLst/>
          </a:prstGeom>
          <a:noFill/>
        </p:spPr>
      </p:pic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AAFEC-0B09-4B9C-97A1-8569213D189D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464898" name="Rectangle 2"/>
          <p:cNvSpPr>
            <a:spLocks noChangeArrowheads="1"/>
          </p:cNvSpPr>
          <p:nvPr/>
        </p:nvSpPr>
        <p:spPr bwMode="auto">
          <a:xfrm>
            <a:off x="660767" y="217365"/>
            <a:ext cx="6559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4000" b="1" dirty="0">
                <a:solidFill>
                  <a:srgbClr val="800080"/>
                </a:solidFill>
                <a:latin typeface="金梅毛碑楷" pitchFamily="49" charset="-120"/>
                <a:ea typeface="金梅毛碑楷" pitchFamily="49" charset="-120"/>
              </a:rPr>
              <a:t>7. </a:t>
            </a:r>
            <a:r>
              <a:rPr lang="zh-TW" altLang="en-US" sz="4000" b="1" dirty="0">
                <a:solidFill>
                  <a:srgbClr val="800080"/>
                </a:solidFill>
                <a:latin typeface="金梅毛碑楷" pitchFamily="49" charset="-120"/>
                <a:ea typeface="金梅毛碑楷" pitchFamily="49" charset="-120"/>
              </a:rPr>
              <a:t>五代十國</a:t>
            </a:r>
            <a:endParaRPr lang="zh-TW" altLang="en-US" sz="4000" b="1" dirty="0">
              <a:solidFill>
                <a:srgbClr val="800080"/>
              </a:solidFill>
              <a:latin typeface="Times New Roman" pitchFamily="18" charset="0"/>
              <a:ea typeface="金梅毛碑楷" pitchFamily="49" charset="-120"/>
            </a:endParaRPr>
          </a:p>
        </p:txBody>
      </p:sp>
      <p:sp>
        <p:nvSpPr>
          <p:cNvPr id="464900" name="Rectangle 4"/>
          <p:cNvSpPr>
            <a:spLocks noChangeArrowheads="1"/>
          </p:cNvSpPr>
          <p:nvPr/>
        </p:nvSpPr>
        <p:spPr bwMode="auto">
          <a:xfrm>
            <a:off x="1255101" y="3923934"/>
            <a:ext cx="1962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b="1" dirty="0"/>
              <a:t>加入鉛、錫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7E88-414A-4418-9B57-379899FC0DA5}" type="slidenum">
              <a:rPr lang="en-US" altLang="zh-TW"/>
              <a:pPr/>
              <a:t>13</a:t>
            </a:fld>
            <a:endParaRPr lang="en-US" altLang="zh-TW"/>
          </a:p>
        </p:txBody>
      </p:sp>
      <p:pic>
        <p:nvPicPr>
          <p:cNvPr id="465922" name="Picture 2" descr="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975" y="1201738"/>
            <a:ext cx="7318375" cy="5376862"/>
          </a:xfrm>
          <a:prstGeom prst="rect">
            <a:avLst/>
          </a:prstGeom>
          <a:noFill/>
        </p:spPr>
      </p:pic>
      <p:sp>
        <p:nvSpPr>
          <p:cNvPr id="465923" name="Rectangle 3"/>
          <p:cNvSpPr>
            <a:spLocks noChangeArrowheads="1"/>
          </p:cNvSpPr>
          <p:nvPr/>
        </p:nvSpPr>
        <p:spPr bwMode="auto">
          <a:xfrm>
            <a:off x="592016" y="258640"/>
            <a:ext cx="7350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4000" b="1" dirty="0">
                <a:solidFill>
                  <a:srgbClr val="800080"/>
                </a:solidFill>
                <a:latin typeface="金梅毛碑楷" pitchFamily="49" charset="-120"/>
                <a:ea typeface="金梅毛碑楷" pitchFamily="49" charset="-120"/>
              </a:rPr>
              <a:t>8. </a:t>
            </a:r>
            <a:r>
              <a:rPr lang="zh-TW" altLang="en-US" sz="4000" b="1" dirty="0">
                <a:solidFill>
                  <a:srgbClr val="800080"/>
                </a:solidFill>
                <a:latin typeface="金梅毛碑楷" pitchFamily="49" charset="-120"/>
                <a:ea typeface="金梅毛碑楷" pitchFamily="49" charset="-120"/>
              </a:rPr>
              <a:t>宋</a:t>
            </a:r>
            <a:endParaRPr lang="zh-TW" altLang="en-US" sz="4000" b="1" dirty="0">
              <a:solidFill>
                <a:srgbClr val="800080"/>
              </a:solidFill>
              <a:latin typeface="Times New Roman" pitchFamily="18" charset="0"/>
              <a:ea typeface="金梅毛碑楷" pitchFamily="49" charset="-120"/>
            </a:endParaRPr>
          </a:p>
        </p:txBody>
      </p:sp>
      <p:sp>
        <p:nvSpPr>
          <p:cNvPr id="465924" name="Rectangle 4"/>
          <p:cNvSpPr>
            <a:spLocks noChangeArrowheads="1"/>
          </p:cNvSpPr>
          <p:nvPr/>
        </p:nvSpPr>
        <p:spPr bwMode="auto">
          <a:xfrm>
            <a:off x="2670175" y="1631950"/>
            <a:ext cx="2673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b="1"/>
              <a:t>錢牌（權鈔錢）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C6B3-56FF-4102-B1D7-BDA81DB852A6}" type="slidenum">
              <a:rPr lang="en-US" altLang="zh-TW"/>
              <a:pPr/>
              <a:t>14</a:t>
            </a:fld>
            <a:endParaRPr lang="en-US" altLang="zh-TW"/>
          </a:p>
        </p:txBody>
      </p:sp>
      <p:pic>
        <p:nvPicPr>
          <p:cNvPr id="466946" name="Picture 2" descr="金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4088" y="817563"/>
            <a:ext cx="4198937" cy="5438775"/>
          </a:xfrm>
          <a:prstGeom prst="rect">
            <a:avLst/>
          </a:prstGeom>
          <a:noFill/>
        </p:spPr>
      </p:pic>
      <p:sp>
        <p:nvSpPr>
          <p:cNvPr id="466947" name="Rectangle 3"/>
          <p:cNvSpPr>
            <a:spLocks noChangeArrowheads="1"/>
          </p:cNvSpPr>
          <p:nvPr/>
        </p:nvSpPr>
        <p:spPr bwMode="auto">
          <a:xfrm>
            <a:off x="568569" y="211748"/>
            <a:ext cx="7350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4000" b="1" dirty="0">
                <a:solidFill>
                  <a:srgbClr val="800080"/>
                </a:solidFill>
                <a:latin typeface="金梅毛碑楷" pitchFamily="49" charset="-120"/>
                <a:ea typeface="金梅毛碑楷" pitchFamily="49" charset="-120"/>
              </a:rPr>
              <a:t>9. </a:t>
            </a:r>
            <a:r>
              <a:rPr lang="zh-TW" altLang="en-US" sz="4000" b="1" dirty="0">
                <a:solidFill>
                  <a:srgbClr val="800080"/>
                </a:solidFill>
                <a:latin typeface="金梅毛碑楷" pitchFamily="49" charset="-120"/>
                <a:ea typeface="金梅毛碑楷" pitchFamily="49" charset="-120"/>
              </a:rPr>
              <a:t>明清</a:t>
            </a:r>
            <a:endParaRPr lang="zh-TW" altLang="en-US" sz="4000" b="1" dirty="0">
              <a:solidFill>
                <a:srgbClr val="800080"/>
              </a:solidFill>
              <a:latin typeface="Times New Roman" pitchFamily="18" charset="0"/>
              <a:ea typeface="金梅毛碑楷" pitchFamily="49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D0D0-940F-45A4-842F-CE1A0228A03A}" type="slidenum">
              <a:rPr lang="en-US" altLang="zh-TW"/>
              <a:pPr/>
              <a:t>15</a:t>
            </a:fld>
            <a:endParaRPr lang="en-US" altLang="zh-TW"/>
          </a:p>
        </p:txBody>
      </p:sp>
      <p:pic>
        <p:nvPicPr>
          <p:cNvPr id="467970" name="Picture 2" descr="上海德華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1139825"/>
            <a:ext cx="8096250" cy="5073650"/>
          </a:xfrm>
          <a:prstGeom prst="rect">
            <a:avLst/>
          </a:prstGeom>
          <a:noFill/>
        </p:spPr>
      </p:pic>
      <p:sp>
        <p:nvSpPr>
          <p:cNvPr id="467971" name="Rectangle 3"/>
          <p:cNvSpPr>
            <a:spLocks noChangeArrowheads="1"/>
          </p:cNvSpPr>
          <p:nvPr/>
        </p:nvSpPr>
        <p:spPr bwMode="auto">
          <a:xfrm>
            <a:off x="568569" y="305533"/>
            <a:ext cx="7350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4000" b="1" dirty="0">
                <a:solidFill>
                  <a:srgbClr val="800080"/>
                </a:solidFill>
                <a:latin typeface="金梅毛碑楷" pitchFamily="49" charset="-120"/>
                <a:ea typeface="金梅毛碑楷" pitchFamily="49" charset="-120"/>
              </a:rPr>
              <a:t>10. </a:t>
            </a:r>
            <a:r>
              <a:rPr lang="zh-TW" altLang="en-US" sz="4000" b="1" dirty="0">
                <a:solidFill>
                  <a:srgbClr val="800080"/>
                </a:solidFill>
                <a:latin typeface="金梅毛碑楷" pitchFamily="49" charset="-120"/>
                <a:ea typeface="金梅毛碑楷" pitchFamily="49" charset="-120"/>
              </a:rPr>
              <a:t>清末民初</a:t>
            </a:r>
            <a:endParaRPr lang="zh-TW" altLang="en-US" sz="4000" b="1" dirty="0">
              <a:solidFill>
                <a:srgbClr val="800080"/>
              </a:solidFill>
              <a:latin typeface="Times New Roman" pitchFamily="18" charset="0"/>
              <a:ea typeface="金梅毛碑楷" pitchFamily="49" charset="-120"/>
            </a:endParaRPr>
          </a:p>
        </p:txBody>
      </p:sp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5372100" y="6037263"/>
            <a:ext cx="2317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b="1"/>
              <a:t>北京外國發行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5BA7-9084-445E-9D59-C1CB81FB3D84}" type="slidenum">
              <a:rPr lang="en-US" altLang="zh-TW"/>
              <a:pPr/>
              <a:t>16</a:t>
            </a:fld>
            <a:endParaRPr lang="en-US" altLang="zh-TW"/>
          </a:p>
        </p:txBody>
      </p:sp>
      <p:pic>
        <p:nvPicPr>
          <p:cNvPr id="468994" name="Picture 2" descr="上海花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15" y="1677988"/>
            <a:ext cx="8318500" cy="4930775"/>
          </a:xfrm>
          <a:prstGeom prst="rect">
            <a:avLst/>
          </a:prstGeom>
          <a:noFill/>
        </p:spPr>
      </p:pic>
      <p:sp>
        <p:nvSpPr>
          <p:cNvPr id="468995" name="Rectangle 3"/>
          <p:cNvSpPr>
            <a:spLocks noChangeArrowheads="1"/>
          </p:cNvSpPr>
          <p:nvPr/>
        </p:nvSpPr>
        <p:spPr bwMode="auto">
          <a:xfrm>
            <a:off x="381000" y="352425"/>
            <a:ext cx="7350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4000" b="1" dirty="0">
                <a:solidFill>
                  <a:srgbClr val="800080"/>
                </a:solidFill>
                <a:latin typeface="金梅毛碑楷" pitchFamily="49" charset="-120"/>
                <a:ea typeface="金梅毛碑楷" pitchFamily="49" charset="-120"/>
              </a:rPr>
              <a:t>10.1 </a:t>
            </a:r>
            <a:r>
              <a:rPr lang="zh-TW" altLang="en-US" sz="4000" b="1" dirty="0">
                <a:solidFill>
                  <a:srgbClr val="800080"/>
                </a:solidFill>
                <a:latin typeface="金梅毛碑楷" pitchFamily="49" charset="-120"/>
                <a:ea typeface="金梅毛碑楷" pitchFamily="49" charset="-120"/>
              </a:rPr>
              <a:t>清末民初</a:t>
            </a:r>
            <a:endParaRPr lang="zh-TW" altLang="en-US" sz="4000" b="1" dirty="0">
              <a:solidFill>
                <a:srgbClr val="800080"/>
              </a:solidFill>
              <a:latin typeface="Times New Roman" pitchFamily="18" charset="0"/>
              <a:ea typeface="金梅毛碑楷" pitchFamily="49" charset="-120"/>
            </a:endParaRPr>
          </a:p>
        </p:txBody>
      </p:sp>
      <p:sp>
        <p:nvSpPr>
          <p:cNvPr id="468996" name="Rectangle 4"/>
          <p:cNvSpPr>
            <a:spLocks noChangeArrowheads="1"/>
          </p:cNvSpPr>
          <p:nvPr/>
        </p:nvSpPr>
        <p:spPr bwMode="auto">
          <a:xfrm>
            <a:off x="4478338" y="4706938"/>
            <a:ext cx="895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b="1"/>
              <a:t>上海</a:t>
            </a:r>
          </a:p>
          <a:p>
            <a:r>
              <a:rPr lang="zh-TW" altLang="en-US" b="1"/>
              <a:t>租借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4A67-815F-49A9-B847-AE7DEBEB5FFC}" type="slidenum">
              <a:rPr lang="en-US" altLang="zh-TW"/>
              <a:pPr/>
              <a:t>17</a:t>
            </a:fld>
            <a:endParaRPr lang="en-US" altLang="zh-TW"/>
          </a:p>
        </p:txBody>
      </p:sp>
      <p:pic>
        <p:nvPicPr>
          <p:cNvPr id="470018" name="Picture 2" descr="錢莊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55713"/>
            <a:ext cx="5789613" cy="5276850"/>
          </a:xfrm>
          <a:prstGeom prst="rect">
            <a:avLst/>
          </a:prstGeom>
          <a:noFill/>
        </p:spPr>
      </p:pic>
      <p:sp>
        <p:nvSpPr>
          <p:cNvPr id="470019" name="Rectangle 3"/>
          <p:cNvSpPr>
            <a:spLocks noChangeArrowheads="1"/>
          </p:cNvSpPr>
          <p:nvPr/>
        </p:nvSpPr>
        <p:spPr bwMode="auto">
          <a:xfrm>
            <a:off x="350838" y="271463"/>
            <a:ext cx="7350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4000" b="1">
                <a:solidFill>
                  <a:srgbClr val="800080"/>
                </a:solidFill>
                <a:latin typeface="金梅毛碑楷" pitchFamily="49" charset="-120"/>
              </a:rPr>
              <a:t>10.2 </a:t>
            </a:r>
            <a:r>
              <a:rPr lang="zh-TW" altLang="en-US" sz="4000" b="1">
                <a:solidFill>
                  <a:srgbClr val="800080"/>
                </a:solidFill>
                <a:latin typeface="金梅毛碑楷" pitchFamily="49" charset="-120"/>
              </a:rPr>
              <a:t>清末民初</a:t>
            </a:r>
            <a:endParaRPr lang="zh-TW" altLang="en-US" sz="4000" b="1">
              <a:solidFill>
                <a:srgbClr val="800080"/>
              </a:solidFill>
            </a:endParaRPr>
          </a:p>
        </p:txBody>
      </p:sp>
      <p:sp>
        <p:nvSpPr>
          <p:cNvPr id="470020" name="Rectangle 4"/>
          <p:cNvSpPr>
            <a:spLocks noChangeArrowheads="1"/>
          </p:cNvSpPr>
          <p:nvPr/>
        </p:nvSpPr>
        <p:spPr bwMode="auto">
          <a:xfrm>
            <a:off x="6453188" y="2100263"/>
            <a:ext cx="16065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b="1" dirty="0"/>
              <a:t>上海</a:t>
            </a:r>
          </a:p>
          <a:p>
            <a:r>
              <a:rPr lang="zh-TW" altLang="en-US" b="1" dirty="0"/>
              <a:t>錢莊錢票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D0FD-B589-410C-A6A5-04AEC3ABD787}" type="slidenum">
              <a:rPr lang="en-US" altLang="zh-TW"/>
              <a:pPr/>
              <a:t>18</a:t>
            </a:fld>
            <a:endParaRPr lang="en-US" altLang="zh-TW"/>
          </a:p>
        </p:txBody>
      </p:sp>
      <p:pic>
        <p:nvPicPr>
          <p:cNvPr id="471042" name="Picture 2" descr="蘇維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6383338" cy="5386388"/>
          </a:xfrm>
          <a:prstGeom prst="rect">
            <a:avLst/>
          </a:prstGeom>
          <a:noFill/>
        </p:spPr>
      </p:pic>
      <p:sp>
        <p:nvSpPr>
          <p:cNvPr id="471043" name="Text Box 3"/>
          <p:cNvSpPr txBox="1">
            <a:spLocks noChangeArrowheads="1"/>
          </p:cNvSpPr>
          <p:nvPr/>
        </p:nvSpPr>
        <p:spPr bwMode="auto">
          <a:xfrm>
            <a:off x="363538" y="255588"/>
            <a:ext cx="754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4000" b="1" dirty="0">
                <a:solidFill>
                  <a:srgbClr val="800080"/>
                </a:solidFill>
                <a:latin typeface="新細明體" pitchFamily="18" charset="-120"/>
              </a:rPr>
              <a:t>11. </a:t>
            </a:r>
            <a:r>
              <a:rPr lang="zh-TW" altLang="en-US" sz="4000" b="1" dirty="0">
                <a:solidFill>
                  <a:srgbClr val="800080"/>
                </a:solidFill>
                <a:latin typeface="新細明體" pitchFamily="18" charset="-120"/>
              </a:rPr>
              <a:t>中共延安蘇維埃政府</a:t>
            </a:r>
          </a:p>
        </p:txBody>
      </p:sp>
      <p:sp>
        <p:nvSpPr>
          <p:cNvPr id="471044" name="Rectangle 4"/>
          <p:cNvSpPr>
            <a:spLocks noChangeArrowheads="1"/>
          </p:cNvSpPr>
          <p:nvPr/>
        </p:nvSpPr>
        <p:spPr bwMode="auto">
          <a:xfrm>
            <a:off x="476250" y="5797550"/>
            <a:ext cx="1250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b="1"/>
              <a:t>銅幣券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9C1A-008F-4895-81FF-806E7267E01D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61385" cy="874224"/>
          </a:xfrm>
        </p:spPr>
        <p:txBody>
          <a:bodyPr/>
          <a:lstStyle/>
          <a:p>
            <a:r>
              <a:rPr lang="en-US" altLang="zh-TW" sz="4000" dirty="0">
                <a:solidFill>
                  <a:srgbClr val="800080"/>
                </a:solidFill>
                <a:latin typeface="新細明體" pitchFamily="18" charset="-120"/>
              </a:rPr>
              <a:t>12. </a:t>
            </a:r>
            <a:r>
              <a:rPr lang="zh-TW" altLang="en-US" sz="4000" dirty="0">
                <a:solidFill>
                  <a:srgbClr val="800080"/>
                </a:solidFill>
                <a:latin typeface="新細明體" pitchFamily="18" charset="-120"/>
              </a:rPr>
              <a:t>國民政府時期的貨幣</a:t>
            </a:r>
          </a:p>
        </p:txBody>
      </p:sp>
      <p:pic>
        <p:nvPicPr>
          <p:cNvPr id="583685" name="Picture 5" descr="200902050033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71625"/>
            <a:ext cx="4286250" cy="3733800"/>
          </a:xfrm>
          <a:prstGeom prst="rect">
            <a:avLst/>
          </a:prstGeom>
          <a:noFill/>
        </p:spPr>
      </p:pic>
      <p:pic>
        <p:nvPicPr>
          <p:cNvPr id="583687" name="Picture 7" descr="2010-12-24-60y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850" y="1544638"/>
            <a:ext cx="3317875" cy="4589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2882-5B04-41D6-BB25-0B802DEC0453}" type="slidenum">
              <a:rPr lang="en-US" altLang="zh-TW">
                <a:latin typeface="+mn-ea"/>
                <a:ea typeface="+mn-ea"/>
              </a:rPr>
              <a:pPr/>
              <a:t>2</a:t>
            </a:fld>
            <a:endParaRPr lang="en-US" altLang="zh-TW">
              <a:latin typeface="+mn-ea"/>
              <a:ea typeface="+mn-ea"/>
            </a:endParaRPr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09393"/>
          </a:xfrm>
        </p:spPr>
        <p:txBody>
          <a:bodyPr/>
          <a:lstStyle/>
          <a:p>
            <a:r>
              <a:rPr lang="en-US" altLang="zh-TW" sz="4000" dirty="0">
                <a:solidFill>
                  <a:srgbClr val="800080"/>
                </a:solidFill>
                <a:latin typeface="新細明體" pitchFamily="18" charset="-120"/>
              </a:rPr>
              <a:t>1. </a:t>
            </a:r>
            <a:r>
              <a:rPr lang="zh-TW" altLang="en-US" sz="4000" dirty="0">
                <a:solidFill>
                  <a:srgbClr val="800080"/>
                </a:solidFill>
                <a:latin typeface="新細明體" pitchFamily="18" charset="-120"/>
              </a:rPr>
              <a:t>春秋時期</a:t>
            </a:r>
          </a:p>
        </p:txBody>
      </p:sp>
      <p:pic>
        <p:nvPicPr>
          <p:cNvPr id="454659" name="Picture 3" descr="周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763" y="1344613"/>
            <a:ext cx="2851150" cy="5080000"/>
          </a:xfrm>
          <a:prstGeom prst="rect">
            <a:avLst/>
          </a:prstGeom>
          <a:noFill/>
        </p:spPr>
      </p:pic>
      <p:sp>
        <p:nvSpPr>
          <p:cNvPr id="454660" name="Text Box 4"/>
          <p:cNvSpPr txBox="1">
            <a:spLocks noChangeArrowheads="1"/>
          </p:cNvSpPr>
          <p:nvPr/>
        </p:nvSpPr>
        <p:spPr bwMode="auto">
          <a:xfrm>
            <a:off x="2985600" y="2765914"/>
            <a:ext cx="19615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+mn-ea"/>
                <a:ea typeface="+mn-ea"/>
              </a:rPr>
              <a:t>西周</a:t>
            </a:r>
            <a:endParaRPr lang="en-US" altLang="zh-TW" sz="2400" dirty="0" smtClean="0">
              <a:latin typeface="+mn-ea"/>
              <a:ea typeface="+mn-ea"/>
            </a:endParaRPr>
          </a:p>
          <a:p>
            <a:r>
              <a:rPr lang="zh-TW" altLang="en-US" sz="2400" dirty="0" smtClean="0">
                <a:latin typeface="+mn-ea"/>
                <a:ea typeface="+mn-ea"/>
              </a:rPr>
              <a:t>王室鑄幣</a:t>
            </a:r>
            <a:endParaRPr lang="zh-TW" altLang="en-US" sz="2400" dirty="0">
              <a:latin typeface="+mn-ea"/>
              <a:ea typeface="+mn-ea"/>
            </a:endParaRPr>
          </a:p>
          <a:p>
            <a:r>
              <a:rPr lang="zh-TW" altLang="en-US" sz="2400" dirty="0">
                <a:latin typeface="+mn-ea"/>
                <a:ea typeface="+mn-ea"/>
              </a:rPr>
              <a:t>方足布</a:t>
            </a:r>
          </a:p>
          <a:p>
            <a:r>
              <a:rPr lang="zh-TW" altLang="en-US" sz="2400" dirty="0">
                <a:latin typeface="+mn-ea"/>
                <a:ea typeface="+mn-ea"/>
              </a:rPr>
              <a:t>青銅</a:t>
            </a:r>
          </a:p>
        </p:txBody>
      </p:sp>
      <p:pic>
        <p:nvPicPr>
          <p:cNvPr id="454661" name="Picture 5" descr="晉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6479" y="1397244"/>
            <a:ext cx="2905613" cy="5122600"/>
          </a:xfrm>
          <a:prstGeom prst="rect">
            <a:avLst/>
          </a:prstGeom>
          <a:noFill/>
        </p:spPr>
      </p:pic>
      <p:sp>
        <p:nvSpPr>
          <p:cNvPr id="454662" name="Text Box 6"/>
          <p:cNvSpPr txBox="1">
            <a:spLocks noChangeArrowheads="1"/>
          </p:cNvSpPr>
          <p:nvPr/>
        </p:nvSpPr>
        <p:spPr bwMode="auto">
          <a:xfrm>
            <a:off x="7055617" y="2974853"/>
            <a:ext cx="14157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+mn-ea"/>
                <a:ea typeface="+mn-ea"/>
              </a:rPr>
              <a:t>春秋時期</a:t>
            </a:r>
          </a:p>
          <a:p>
            <a:r>
              <a:rPr lang="zh-TW" altLang="en-US" sz="2400" dirty="0">
                <a:latin typeface="+mn-ea"/>
                <a:ea typeface="+mn-ea"/>
              </a:rPr>
              <a:t>晉國鑄幣</a:t>
            </a:r>
          </a:p>
          <a:p>
            <a:r>
              <a:rPr lang="zh-TW" altLang="en-US" sz="2400" dirty="0">
                <a:latin typeface="+mn-ea"/>
                <a:ea typeface="+mn-ea"/>
              </a:rPr>
              <a:t>空首布</a:t>
            </a:r>
          </a:p>
          <a:p>
            <a:r>
              <a:rPr lang="zh-TW" altLang="en-US" sz="2400" dirty="0">
                <a:latin typeface="+mn-ea"/>
                <a:ea typeface="+mn-ea"/>
              </a:rPr>
              <a:t>青銅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E572-4C0A-4F26-8CAD-F558C7FC893E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444154" cy="803885"/>
          </a:xfrm>
        </p:spPr>
        <p:txBody>
          <a:bodyPr/>
          <a:lstStyle/>
          <a:p>
            <a:r>
              <a:rPr lang="en-US" altLang="zh-TW" sz="4000" dirty="0">
                <a:solidFill>
                  <a:srgbClr val="800080"/>
                </a:solidFill>
                <a:latin typeface="新細明體" pitchFamily="18" charset="-120"/>
              </a:rPr>
              <a:t>13. </a:t>
            </a:r>
            <a:r>
              <a:rPr lang="zh-TW" altLang="en-US" sz="4000" dirty="0">
                <a:solidFill>
                  <a:srgbClr val="800080"/>
                </a:solidFill>
                <a:latin typeface="新細明體" pitchFamily="18" charset="-120"/>
              </a:rPr>
              <a:t>日據時期台灣銀元券</a:t>
            </a:r>
          </a:p>
        </p:txBody>
      </p:sp>
      <p:pic>
        <p:nvPicPr>
          <p:cNvPr id="580612" name="Picture 4" descr="$10 copy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588" y="1951038"/>
            <a:ext cx="6889750" cy="3608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056E-12E7-4081-842C-C0B660ACC3DD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14492" cy="780439"/>
          </a:xfrm>
        </p:spPr>
        <p:txBody>
          <a:bodyPr/>
          <a:lstStyle/>
          <a:p>
            <a:r>
              <a:rPr lang="en-US" altLang="zh-TW" sz="4000" dirty="0">
                <a:solidFill>
                  <a:srgbClr val="800080"/>
                </a:solidFill>
                <a:latin typeface="新細明體" pitchFamily="18" charset="-120"/>
              </a:rPr>
              <a:t>13.1 </a:t>
            </a:r>
            <a:r>
              <a:rPr lang="zh-TW" altLang="en-US" sz="4000" dirty="0">
                <a:solidFill>
                  <a:srgbClr val="800080"/>
                </a:solidFill>
                <a:latin typeface="新細明體" pitchFamily="18" charset="-120"/>
              </a:rPr>
              <a:t>通膨下的舊台幣</a:t>
            </a:r>
          </a:p>
        </p:txBody>
      </p:sp>
      <p:pic>
        <p:nvPicPr>
          <p:cNvPr id="581637" name="Picture 5" descr="$100K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2400" y="3729038"/>
            <a:ext cx="5478463" cy="2451100"/>
          </a:xfrm>
          <a:prstGeom prst="rect">
            <a:avLst/>
          </a:prstGeom>
          <a:noFill/>
        </p:spPr>
      </p:pic>
      <p:pic>
        <p:nvPicPr>
          <p:cNvPr id="581638" name="Picture 6" descr="1290320916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688" y="1319213"/>
            <a:ext cx="4579937" cy="2324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DC6F-4F03-4795-870B-8B52EA5442FA}" type="slidenum">
              <a:rPr lang="en-US" altLang="zh-TW"/>
              <a:pPr/>
              <a:t>3</a:t>
            </a:fld>
            <a:endParaRPr lang="en-US" altLang="zh-TW"/>
          </a:p>
        </p:txBody>
      </p:sp>
      <p:pic>
        <p:nvPicPr>
          <p:cNvPr id="455682" name="Picture 2" descr="韓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1601" y="375138"/>
            <a:ext cx="4243714" cy="3241919"/>
          </a:xfrm>
          <a:prstGeom prst="rect">
            <a:avLst/>
          </a:prstGeom>
          <a:noFill/>
        </p:spPr>
      </p:pic>
      <p:sp>
        <p:nvSpPr>
          <p:cNvPr id="455683" name="Text Box 3"/>
          <p:cNvSpPr txBox="1">
            <a:spLocks noChangeArrowheads="1"/>
          </p:cNvSpPr>
          <p:nvPr/>
        </p:nvSpPr>
        <p:spPr bwMode="auto">
          <a:xfrm>
            <a:off x="1821564" y="1431315"/>
            <a:ext cx="2031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zh-TW" altLang="en-US" sz="2400" dirty="0">
                <a:solidFill>
                  <a:srgbClr val="003399"/>
                </a:solidFill>
                <a:latin typeface="Times New Roman" pitchFamily="18" charset="0"/>
              </a:rPr>
              <a:t>韓國鑄幣</a:t>
            </a:r>
          </a:p>
          <a:p>
            <a:pPr algn="r"/>
            <a:r>
              <a:rPr lang="zh-TW" altLang="en-US" sz="2400" dirty="0">
                <a:solidFill>
                  <a:srgbClr val="FF0000"/>
                </a:solidFill>
                <a:latin typeface="Times New Roman" pitchFamily="18" charset="0"/>
              </a:rPr>
              <a:t>異形布、</a:t>
            </a:r>
            <a:r>
              <a:rPr lang="zh-TW" altLang="en-US" sz="2400" b="1" dirty="0">
                <a:solidFill>
                  <a:srgbClr val="FF0000"/>
                </a:solidFill>
                <a:latin typeface="Times New Roman" pitchFamily="18" charset="0"/>
              </a:rPr>
              <a:t>圜錢</a:t>
            </a:r>
            <a:endParaRPr lang="zh-TW" altLang="en-US" sz="2400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pic>
        <p:nvPicPr>
          <p:cNvPr id="455684" name="Picture 4" descr="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75" y="3444507"/>
            <a:ext cx="5025387" cy="3282291"/>
          </a:xfrm>
          <a:prstGeom prst="rect">
            <a:avLst/>
          </a:prstGeom>
          <a:noFill/>
        </p:spPr>
      </p:pic>
      <p:sp>
        <p:nvSpPr>
          <p:cNvPr id="455685" name="Text Box 5"/>
          <p:cNvSpPr txBox="1">
            <a:spLocks noChangeArrowheads="1"/>
          </p:cNvSpPr>
          <p:nvPr/>
        </p:nvSpPr>
        <p:spPr bwMode="auto">
          <a:xfrm>
            <a:off x="5669544" y="5471135"/>
            <a:ext cx="2031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003399"/>
                </a:solidFill>
                <a:latin typeface="Times New Roman" pitchFamily="18" charset="0"/>
              </a:rPr>
              <a:t>魏國鑄幣</a:t>
            </a:r>
          </a:p>
          <a:p>
            <a:r>
              <a:rPr lang="zh-TW" altLang="en-US" sz="2400" dirty="0">
                <a:solidFill>
                  <a:srgbClr val="FF0000"/>
                </a:solidFill>
                <a:latin typeface="Times New Roman" pitchFamily="18" charset="0"/>
              </a:rPr>
              <a:t>方足布、</a:t>
            </a:r>
            <a:r>
              <a:rPr lang="zh-TW" altLang="en-US" sz="2400" b="1" dirty="0">
                <a:solidFill>
                  <a:srgbClr val="FF0000"/>
                </a:solidFill>
                <a:latin typeface="Times New Roman" pitchFamily="18" charset="0"/>
              </a:rPr>
              <a:t>圜錢</a:t>
            </a:r>
          </a:p>
        </p:txBody>
      </p:sp>
      <p:sp>
        <p:nvSpPr>
          <p:cNvPr id="455686" name="Rectangle 6"/>
          <p:cNvSpPr>
            <a:spLocks noChangeArrowheads="1"/>
          </p:cNvSpPr>
          <p:nvPr/>
        </p:nvSpPr>
        <p:spPr bwMode="auto">
          <a:xfrm>
            <a:off x="326293" y="254734"/>
            <a:ext cx="7739184" cy="82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altLang="zh-TW" sz="4000" b="1" dirty="0">
                <a:solidFill>
                  <a:srgbClr val="800080"/>
                </a:solidFill>
                <a:latin typeface="新細明體" pitchFamily="18" charset="-120"/>
              </a:rPr>
              <a:t>2. </a:t>
            </a:r>
            <a:r>
              <a:rPr lang="zh-TW" altLang="en-US" sz="4000" b="1" dirty="0">
                <a:solidFill>
                  <a:srgbClr val="800080"/>
                </a:solidFill>
                <a:latin typeface="新細明體" pitchFamily="18" charset="-120"/>
              </a:rPr>
              <a:t>戰國時期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F6B8-6659-4F31-8A1E-35E7EDD4F005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456706" name="Text Box 2"/>
          <p:cNvSpPr txBox="1">
            <a:spLocks noChangeArrowheads="1"/>
          </p:cNvSpPr>
          <p:nvPr/>
        </p:nvSpPr>
        <p:spPr bwMode="auto">
          <a:xfrm>
            <a:off x="644403" y="2442430"/>
            <a:ext cx="2362200" cy="27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lang="zh-TW" altLang="en-US" sz="2400" dirty="0">
                <a:latin typeface="Times New Roman" pitchFamily="18" charset="0"/>
              </a:rPr>
              <a:t>趙國鑄幣</a:t>
            </a:r>
          </a:p>
          <a:p>
            <a:pPr algn="r">
              <a:lnSpc>
                <a:spcPct val="120000"/>
              </a:lnSpc>
            </a:pPr>
            <a:endParaRPr lang="zh-TW" altLang="en-US" sz="2400" dirty="0">
              <a:latin typeface="Times New Roman" pitchFamily="18" charset="0"/>
            </a:endParaRPr>
          </a:p>
          <a:p>
            <a:pPr algn="r">
              <a:lnSpc>
                <a:spcPct val="120000"/>
              </a:lnSpc>
            </a:pPr>
            <a:r>
              <a:rPr lang="zh-TW" altLang="en-US" sz="2400" dirty="0">
                <a:latin typeface="Times New Roman" pitchFamily="18" charset="0"/>
              </a:rPr>
              <a:t>尖首刀</a:t>
            </a:r>
          </a:p>
          <a:p>
            <a:pPr algn="r">
              <a:lnSpc>
                <a:spcPct val="120000"/>
              </a:lnSpc>
            </a:pPr>
            <a:r>
              <a:rPr lang="zh-TW" altLang="en-US" sz="2400" dirty="0">
                <a:latin typeface="Times New Roman" pitchFamily="18" charset="0"/>
              </a:rPr>
              <a:t>尖足布</a:t>
            </a:r>
          </a:p>
          <a:p>
            <a:pPr algn="r">
              <a:lnSpc>
                <a:spcPct val="120000"/>
              </a:lnSpc>
            </a:pPr>
            <a:r>
              <a:rPr lang="zh-TW" altLang="en-US" sz="2400" dirty="0">
                <a:latin typeface="Times New Roman" pitchFamily="18" charset="0"/>
              </a:rPr>
              <a:t>圓足布</a:t>
            </a:r>
          </a:p>
          <a:p>
            <a:pPr algn="r">
              <a:lnSpc>
                <a:spcPct val="120000"/>
              </a:lnSpc>
            </a:pPr>
            <a:r>
              <a:rPr lang="zh-TW" altLang="en-US" sz="2400" dirty="0">
                <a:latin typeface="Times New Roman" pitchFamily="18" charset="0"/>
              </a:rPr>
              <a:t>圜錢</a:t>
            </a:r>
          </a:p>
        </p:txBody>
      </p:sp>
      <p:pic>
        <p:nvPicPr>
          <p:cNvPr id="456707" name="Picture 3" descr="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4025" y="312738"/>
            <a:ext cx="5192468" cy="6317069"/>
          </a:xfrm>
          <a:prstGeom prst="rect">
            <a:avLst/>
          </a:prstGeom>
          <a:noFill/>
        </p:spPr>
      </p:pic>
      <p:sp>
        <p:nvSpPr>
          <p:cNvPr id="456708" name="Rectangle 4"/>
          <p:cNvSpPr>
            <a:spLocks noChangeArrowheads="1"/>
          </p:cNvSpPr>
          <p:nvPr/>
        </p:nvSpPr>
        <p:spPr bwMode="auto">
          <a:xfrm>
            <a:off x="458665" y="180610"/>
            <a:ext cx="7161335" cy="82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altLang="zh-TW" sz="4000" b="1" dirty="0">
                <a:solidFill>
                  <a:srgbClr val="800080"/>
                </a:solidFill>
                <a:latin typeface="新細明體" pitchFamily="18" charset="-120"/>
              </a:rPr>
              <a:t>2.1  </a:t>
            </a:r>
            <a:r>
              <a:rPr lang="zh-TW" altLang="en-US" sz="4000" b="1" dirty="0">
                <a:solidFill>
                  <a:srgbClr val="800080"/>
                </a:solidFill>
                <a:latin typeface="新細明體" pitchFamily="18" charset="-120"/>
              </a:rPr>
              <a:t>戰國時期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261E-F020-4C88-AE46-5EC447435F8C}" type="slidenum">
              <a:rPr lang="en-US" altLang="zh-TW"/>
              <a:pPr/>
              <a:t>5</a:t>
            </a:fld>
            <a:endParaRPr lang="en-US" altLang="zh-TW"/>
          </a:p>
        </p:txBody>
      </p:sp>
      <p:pic>
        <p:nvPicPr>
          <p:cNvPr id="457730" name="Picture 2" descr="齊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8326" y="181463"/>
            <a:ext cx="3617913" cy="6272213"/>
          </a:xfrm>
          <a:prstGeom prst="rect">
            <a:avLst/>
          </a:prstGeom>
          <a:noFill/>
        </p:spPr>
      </p:pic>
      <p:sp>
        <p:nvSpPr>
          <p:cNvPr id="457731" name="Text Box 3"/>
          <p:cNvSpPr txBox="1">
            <a:spLocks noChangeArrowheads="1"/>
          </p:cNvSpPr>
          <p:nvPr/>
        </p:nvSpPr>
        <p:spPr bwMode="auto">
          <a:xfrm>
            <a:off x="1792654" y="4043973"/>
            <a:ext cx="2362200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lang="zh-TW" altLang="en-US" sz="2400" dirty="0">
                <a:latin typeface="Times New Roman" pitchFamily="18" charset="0"/>
                <a:ea typeface="金梅毛碑楷" pitchFamily="49" charset="-120"/>
              </a:rPr>
              <a:t>齊國鑄幣</a:t>
            </a:r>
          </a:p>
          <a:p>
            <a:pPr algn="r">
              <a:lnSpc>
                <a:spcPct val="120000"/>
              </a:lnSpc>
            </a:pPr>
            <a:endParaRPr lang="zh-TW" altLang="en-US" sz="2400" dirty="0">
              <a:latin typeface="Times New Roman" pitchFamily="18" charset="0"/>
              <a:ea typeface="金梅毛碑楷" pitchFamily="49" charset="-120"/>
            </a:endParaRPr>
          </a:p>
          <a:p>
            <a:pPr algn="r">
              <a:lnSpc>
                <a:spcPct val="120000"/>
              </a:lnSpc>
            </a:pPr>
            <a:r>
              <a:rPr lang="zh-TW" altLang="en-US" sz="2400" dirty="0">
                <a:latin typeface="Times New Roman" pitchFamily="18" charset="0"/>
                <a:ea typeface="金梅毛碑楷" pitchFamily="49" charset="-120"/>
              </a:rPr>
              <a:t>大化刀</a:t>
            </a:r>
          </a:p>
          <a:p>
            <a:pPr algn="r">
              <a:lnSpc>
                <a:spcPct val="120000"/>
              </a:lnSpc>
            </a:pPr>
            <a:r>
              <a:rPr lang="zh-TW" altLang="en-US" sz="2400" dirty="0">
                <a:latin typeface="Times New Roman" pitchFamily="18" charset="0"/>
                <a:ea typeface="金梅毛碑楷" pitchFamily="49" charset="-120"/>
              </a:rPr>
              <a:t>方孔圓錢</a:t>
            </a:r>
          </a:p>
        </p:txBody>
      </p:sp>
      <p:sp>
        <p:nvSpPr>
          <p:cNvPr id="457732" name="Rectangle 4"/>
          <p:cNvSpPr>
            <a:spLocks noChangeArrowheads="1"/>
          </p:cNvSpPr>
          <p:nvPr/>
        </p:nvSpPr>
        <p:spPr bwMode="auto">
          <a:xfrm>
            <a:off x="572355" y="258764"/>
            <a:ext cx="6930414" cy="79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altLang="zh-TW" sz="4000" b="1" dirty="0">
                <a:solidFill>
                  <a:srgbClr val="800080"/>
                </a:solidFill>
                <a:latin typeface="新細明體" pitchFamily="18" charset="-120"/>
              </a:rPr>
              <a:t>2.2  </a:t>
            </a:r>
            <a:r>
              <a:rPr lang="zh-TW" altLang="en-US" sz="4000" b="1" dirty="0">
                <a:solidFill>
                  <a:srgbClr val="800080"/>
                </a:solidFill>
                <a:latin typeface="新細明體" pitchFamily="18" charset="-120"/>
              </a:rPr>
              <a:t>戰國時期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8F57A-3B0E-4EEC-8DC1-A32796381B16}" type="slidenum">
              <a:rPr lang="en-US" altLang="zh-TW"/>
              <a:pPr/>
              <a:t>6</a:t>
            </a:fld>
            <a:endParaRPr lang="en-US" altLang="zh-TW"/>
          </a:p>
        </p:txBody>
      </p:sp>
      <p:pic>
        <p:nvPicPr>
          <p:cNvPr id="458754" name="Picture 2" descr="楚金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1441450"/>
            <a:ext cx="8001000" cy="3902075"/>
          </a:xfrm>
          <a:prstGeom prst="rect">
            <a:avLst/>
          </a:prstGeom>
          <a:noFill/>
        </p:spPr>
      </p:pic>
      <p:sp>
        <p:nvSpPr>
          <p:cNvPr id="458755" name="Rectangle 3"/>
          <p:cNvSpPr>
            <a:spLocks noChangeArrowheads="1"/>
          </p:cNvSpPr>
          <p:nvPr/>
        </p:nvSpPr>
        <p:spPr bwMode="auto">
          <a:xfrm>
            <a:off x="1023938" y="5484813"/>
            <a:ext cx="43735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zh-TW" altLang="en-US">
                <a:latin typeface="新細明體" pitchFamily="18" charset="-120"/>
              </a:rPr>
              <a:t>楚國鑄幣    爰金</a:t>
            </a:r>
          </a:p>
        </p:txBody>
      </p:sp>
      <p:sp>
        <p:nvSpPr>
          <p:cNvPr id="458756" name="Rectangle 4"/>
          <p:cNvSpPr>
            <a:spLocks noChangeArrowheads="1"/>
          </p:cNvSpPr>
          <p:nvPr/>
        </p:nvSpPr>
        <p:spPr bwMode="auto">
          <a:xfrm>
            <a:off x="792773" y="239347"/>
            <a:ext cx="6921012" cy="76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altLang="zh-TW" sz="4000" b="1" dirty="0">
                <a:solidFill>
                  <a:srgbClr val="800080"/>
                </a:solidFill>
                <a:latin typeface="新細明體" pitchFamily="18" charset="-120"/>
              </a:rPr>
              <a:t>2.3 </a:t>
            </a:r>
            <a:r>
              <a:rPr lang="zh-TW" altLang="en-US" sz="4000" b="1" dirty="0">
                <a:solidFill>
                  <a:srgbClr val="800080"/>
                </a:solidFill>
                <a:latin typeface="新細明體" pitchFamily="18" charset="-120"/>
              </a:rPr>
              <a:t>戰國時期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B91E-EAA2-4AF8-8E4C-188A96C0869E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68288"/>
            <a:ext cx="7565292" cy="833681"/>
          </a:xfrm>
        </p:spPr>
        <p:txBody>
          <a:bodyPr/>
          <a:lstStyle/>
          <a:p>
            <a:r>
              <a:rPr kumimoji="0" lang="en-US" altLang="zh-TW" sz="4000" dirty="0">
                <a:solidFill>
                  <a:srgbClr val="800080"/>
                </a:solidFill>
                <a:latin typeface="新細明體" pitchFamily="18" charset="-120"/>
              </a:rPr>
              <a:t>3. </a:t>
            </a:r>
            <a:r>
              <a:rPr kumimoji="0" lang="zh-TW" altLang="en-US" sz="4000" dirty="0">
                <a:solidFill>
                  <a:srgbClr val="800080"/>
                </a:solidFill>
                <a:latin typeface="新細明體" pitchFamily="18" charset="-120"/>
              </a:rPr>
              <a:t>秦朝統一貨幣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73785"/>
            <a:ext cx="7033846" cy="4986337"/>
          </a:xfrm>
        </p:spPr>
        <p:txBody>
          <a:bodyPr/>
          <a:lstStyle/>
          <a:p>
            <a:pPr marL="571500" indent="-571500" algn="just" eaLnBrk="0" hangingPunct="0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Char char="n"/>
            </a:pPr>
            <a:r>
              <a:rPr kumimoji="0" lang="zh-TW" altLang="en-US" sz="2800" dirty="0">
                <a:latin typeface="新細明體" pitchFamily="18" charset="-120"/>
              </a:rPr>
              <a:t>秦國兼併天下以後，中國貨幣就隨著秦始皇「書同文、車同軌」等一貫的政策統一起來。</a:t>
            </a:r>
          </a:p>
          <a:p>
            <a:pPr marL="571500" indent="-571500">
              <a:lnSpc>
                <a:spcPct val="110000"/>
              </a:lnSpc>
            </a:pPr>
            <a:r>
              <a:rPr kumimoji="0" lang="zh-TW" altLang="en-US" sz="2800" dirty="0">
                <a:latin typeface="新細明體" pitchFamily="18" charset="-120"/>
              </a:rPr>
              <a:t>漢書．食貨誌：</a:t>
            </a:r>
          </a:p>
          <a:p>
            <a:pPr marL="839788" lvl="1" indent="-495300">
              <a:lnSpc>
                <a:spcPct val="110000"/>
              </a:lnSpc>
              <a:buClr>
                <a:srgbClr val="006600"/>
              </a:buClr>
              <a:buSzTx/>
              <a:buFont typeface="Wingdings" pitchFamily="2" charset="2"/>
              <a:buAutoNum type="circleNumWdWhitePlain"/>
            </a:pPr>
            <a:r>
              <a:rPr kumimoji="0" lang="zh-TW" altLang="en-US" sz="2800" dirty="0">
                <a:latin typeface="新細明體" pitchFamily="18" charset="-120"/>
              </a:rPr>
              <a:t>秦併天下，幣為二等： </a:t>
            </a:r>
          </a:p>
          <a:p>
            <a:pPr marL="839788" lvl="1" indent="-495300">
              <a:lnSpc>
                <a:spcPct val="110000"/>
              </a:lnSpc>
              <a:buClr>
                <a:srgbClr val="006600"/>
              </a:buClr>
              <a:buSzTx/>
              <a:buFont typeface="Wingdings" pitchFamily="2" charset="2"/>
              <a:buAutoNum type="circleNumWdWhitePlain"/>
            </a:pPr>
            <a:r>
              <a:rPr kumimoji="0" lang="zh-TW" altLang="en-US" sz="2800" dirty="0">
                <a:latin typeface="新細明體" pitchFamily="18" charset="-120"/>
              </a:rPr>
              <a:t>黃金以溢為名，上幣；</a:t>
            </a:r>
          </a:p>
          <a:p>
            <a:pPr marL="839788" lvl="1" indent="-495300">
              <a:lnSpc>
                <a:spcPct val="110000"/>
              </a:lnSpc>
              <a:buClr>
                <a:srgbClr val="006600"/>
              </a:buClr>
              <a:buSzTx/>
              <a:buFont typeface="Wingdings" pitchFamily="2" charset="2"/>
              <a:buAutoNum type="circleNumWdWhitePlain"/>
            </a:pPr>
            <a:r>
              <a:rPr kumimoji="0" lang="zh-TW" altLang="en-US" sz="2800" dirty="0">
                <a:latin typeface="新細明體" pitchFamily="18" charset="-120"/>
              </a:rPr>
              <a:t>銅錢質如周錢，  文曰半兩，重如其文；</a:t>
            </a:r>
          </a:p>
          <a:p>
            <a:pPr marL="839788" lvl="1" indent="-495300">
              <a:lnSpc>
                <a:spcPct val="110000"/>
              </a:lnSpc>
              <a:buClr>
                <a:srgbClr val="006600"/>
              </a:buClr>
              <a:buSzTx/>
              <a:buFont typeface="Wingdings" pitchFamily="2" charset="2"/>
              <a:buAutoNum type="circleNumWdWhitePlain"/>
            </a:pPr>
            <a:r>
              <a:rPr kumimoji="0" lang="zh-TW" altLang="en-US" sz="2800" dirty="0">
                <a:latin typeface="新細明體" pitchFamily="18" charset="-120"/>
              </a:rPr>
              <a:t>而珠玉龜貝銀錫之屬為器飾寶藏，而不幣，然各隨時而輕重無常。</a:t>
            </a:r>
            <a:endParaRPr lang="zh-TW" altLang="en-US" sz="2400" dirty="0">
              <a:latin typeface="新細明體" pitchFamily="18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419D-130A-4B50-BE76-9748645F4A9E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37938" cy="956285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800080"/>
                </a:solidFill>
                <a:latin typeface="新細明體" pitchFamily="18" charset="-120"/>
              </a:rPr>
              <a:t>3.1</a:t>
            </a:r>
            <a:r>
              <a:rPr lang="zh-TW" altLang="en-US" sz="4000" dirty="0" smtClean="0">
                <a:solidFill>
                  <a:srgbClr val="800080"/>
                </a:solidFill>
                <a:latin typeface="新細明體" pitchFamily="18" charset="-120"/>
              </a:rPr>
              <a:t> 秦</a:t>
            </a:r>
            <a:r>
              <a:rPr lang="zh-TW" altLang="en-US" sz="4000" dirty="0">
                <a:solidFill>
                  <a:srgbClr val="800080"/>
                </a:solidFill>
                <a:latin typeface="新細明體" pitchFamily="18" charset="-120"/>
              </a:rPr>
              <a:t>漢時代</a:t>
            </a:r>
          </a:p>
        </p:txBody>
      </p:sp>
      <p:pic>
        <p:nvPicPr>
          <p:cNvPr id="460803" name="Picture 3" descr="秦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288" y="1385888"/>
            <a:ext cx="7269162" cy="5332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EF22-FF95-4C9E-AAB4-93C6096DC5D2}" type="slidenum">
              <a:rPr lang="en-US" altLang="zh-TW"/>
              <a:pPr/>
              <a:t>9</a:t>
            </a:fld>
            <a:endParaRPr lang="en-US" altLang="zh-TW"/>
          </a:p>
        </p:txBody>
      </p:sp>
      <p:pic>
        <p:nvPicPr>
          <p:cNvPr id="461826" name="Picture 2" descr="西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1528763"/>
            <a:ext cx="7675562" cy="5002212"/>
          </a:xfrm>
          <a:prstGeom prst="rect">
            <a:avLst/>
          </a:prstGeom>
          <a:noFill/>
        </p:spPr>
      </p:pic>
      <p:sp>
        <p:nvSpPr>
          <p:cNvPr id="461827" name="Text Box 3"/>
          <p:cNvSpPr txBox="1">
            <a:spLocks noChangeArrowheads="1"/>
          </p:cNvSpPr>
          <p:nvPr/>
        </p:nvSpPr>
        <p:spPr bwMode="auto">
          <a:xfrm>
            <a:off x="465748" y="294421"/>
            <a:ext cx="754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4000" b="1" dirty="0">
                <a:solidFill>
                  <a:srgbClr val="800080"/>
                </a:solidFill>
                <a:latin typeface="新細明體" pitchFamily="18" charset="-120"/>
              </a:rPr>
              <a:t>4. </a:t>
            </a:r>
            <a:r>
              <a:rPr lang="zh-TW" altLang="en-US" sz="4000" b="1" dirty="0">
                <a:solidFill>
                  <a:srgbClr val="800080"/>
                </a:solidFill>
                <a:latin typeface="新細明體" pitchFamily="18" charset="-120"/>
              </a:rPr>
              <a:t>西漢時代</a:t>
            </a:r>
          </a:p>
        </p:txBody>
      </p:sp>
      <p:sp>
        <p:nvSpPr>
          <p:cNvPr id="461828" name="Rectangle 4"/>
          <p:cNvSpPr>
            <a:spLocks noChangeArrowheads="1"/>
          </p:cNvSpPr>
          <p:nvPr/>
        </p:nvSpPr>
        <p:spPr bwMode="auto">
          <a:xfrm>
            <a:off x="2555875" y="1627188"/>
            <a:ext cx="3597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b="1"/>
              <a:t>馬蹄金             五銖錢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2818</TotalTime>
  <Words>293</Words>
  <Application>Microsoft Office PowerPoint</Application>
  <PresentationFormat>如螢幕大小 (4:3)</PresentationFormat>
  <Paragraphs>84</Paragraphs>
  <Slides>21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Network</vt:lpstr>
      <vt:lpstr>經濟學原理  中國古代貨幣</vt:lpstr>
      <vt:lpstr>1. 春秋時期</vt:lpstr>
      <vt:lpstr>投影片 3</vt:lpstr>
      <vt:lpstr>投影片 4</vt:lpstr>
      <vt:lpstr>投影片 5</vt:lpstr>
      <vt:lpstr>投影片 6</vt:lpstr>
      <vt:lpstr>3. 秦朝統一貨幣</vt:lpstr>
      <vt:lpstr>3.1 秦漢時代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12. 國民政府時期的貨幣</vt:lpstr>
      <vt:lpstr>13. 日據時期台灣銀元券</vt:lpstr>
      <vt:lpstr>13.1 通膨下的舊台幣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HCS</cp:lastModifiedBy>
  <cp:revision>283</cp:revision>
  <dcterms:created xsi:type="dcterms:W3CDTF">2010-10-22T21:58:55Z</dcterms:created>
  <dcterms:modified xsi:type="dcterms:W3CDTF">2016-11-07T13:13:54Z</dcterms:modified>
</cp:coreProperties>
</file>